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02" r:id="rId2"/>
    <p:sldId id="308" r:id="rId3"/>
    <p:sldId id="307" r:id="rId4"/>
    <p:sldId id="277" r:id="rId5"/>
  </p:sldIdLst>
  <p:sldSz cx="10693400" cy="7561263"/>
  <p:notesSz cx="6808788" cy="99409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74AC77"/>
    <a:srgbClr val="504F53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14" autoAdjust="0"/>
  </p:normalViewPr>
  <p:slideViewPr>
    <p:cSldViewPr>
      <p:cViewPr varScale="1">
        <p:scale>
          <a:sx n="100" d="100"/>
          <a:sy n="100" d="100"/>
        </p:scale>
        <p:origin x="-1422" y="-96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2956">
          <a:noFill/>
        </a:ln>
      </c:spPr>
    </c:sideWall>
    <c:backWall>
      <c:thickness val="0"/>
      <c:spPr>
        <a:noFill/>
        <a:ln w="22956">
          <a:noFill/>
        </a:ln>
      </c:spPr>
    </c:backWall>
    <c:plotArea>
      <c:layout>
        <c:manualLayout>
          <c:layoutTarget val="inner"/>
          <c:xMode val="edge"/>
          <c:yMode val="edge"/>
          <c:x val="3.9054848075103397E-3"/>
          <c:y val="1.1319081154425065E-2"/>
          <c:w val="0.80153294891472116"/>
          <c:h val="0.9217699976969681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01.10.2020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FF03-4244-BEB9-40D45D572DB2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FF03-4244-BEB9-40D45D572DB2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FF03-4244-BEB9-40D45D572DB2}"/>
              </c:ext>
            </c:extLst>
          </c:dPt>
          <c:dLbls>
            <c:dLbl>
              <c:idx val="0"/>
              <c:layout>
                <c:manualLayout>
                  <c:x val="-4.8453114997804476E-2"/>
                  <c:y val="-1.4547792406895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177217369751314E-2"/>
                  <c:y val="-1.0269505969414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5167797561333614E-2"/>
                  <c:y val="-1.87587903964848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134268415052785E-2"/>
                  <c:y val="1.90310913092248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1103514007106366E-2"/>
                  <c:y val="-1.7486903854698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 algn="ctr" rtl="0">
                  <a:defRPr sz="2000">
                    <a:solidFill>
                      <a:schemeClr val="dk1"/>
                    </a:solidFill>
                    <a:latin typeface="Roboto Condensed" panose="020B0604020202020204" charset="0"/>
                    <a:ea typeface="Roboto Condensed" panose="020B060402020202020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УСН</c:v>
                </c:pt>
                <c:pt idx="1">
                  <c:v>ЕНВД</c:v>
                </c:pt>
                <c:pt idx="2">
                  <c:v>ЕСХН</c:v>
                </c:pt>
                <c:pt idx="3">
                  <c:v>ПСН</c:v>
                </c:pt>
                <c:pt idx="4">
                  <c:v>НПД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3620</c:v>
                </c:pt>
                <c:pt idx="1">
                  <c:v>523</c:v>
                </c:pt>
                <c:pt idx="2">
                  <c:v>11</c:v>
                </c:pt>
                <c:pt idx="3">
                  <c:v>181</c:v>
                </c:pt>
                <c:pt idx="4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FF03-4244-BEB9-40D45D572D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01.10.2021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layout>
                <c:manualLayout>
                  <c:x val="1.8787131202949905E-2"/>
                  <c:y val="-7.290351590478813E-3"/>
                </c:manualLayout>
              </c:layout>
              <c:tx>
                <c:rich>
                  <a:bodyPr/>
                  <a:lstStyle/>
                  <a:p>
                    <a:r>
                      <a:rPr lang="ru-RU" sz="2000" b="0" i="0" u="none" strike="noStrike" kern="1200" baseline="0">
                        <a:solidFill>
                          <a:prstClr val="black"/>
                        </a:solidFill>
                        <a:latin typeface="Roboto Condensed" panose="020B0604020202020204" charset="0"/>
                        <a:ea typeface="Roboto Condensed" panose="020B0604020202020204" charset="0"/>
                        <a:cs typeface="+mn-cs"/>
                      </a:rPr>
                      <a:t>4 899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2502096507297289E-2"/>
                  <c:y val="-3.89051615035146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32133081191575E-2"/>
                  <c:y val="-2.70031988238758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114681370171458E-2"/>
                  <c:y val="-1.8550181221727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4287881198112146E-2"/>
                  <c:y val="-1.7227641015381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noFill/>
                <a:prstDash val="solid"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  <c:txPr>
              <a:bodyPr/>
              <a:lstStyle/>
              <a:p>
                <a:pPr algn="ctr" rtl="0">
                  <a:defRPr sz="2000">
                    <a:solidFill>
                      <a:schemeClr val="dk1"/>
                    </a:solidFill>
                    <a:latin typeface="Roboto Condensed" panose="020B0604020202020204" charset="0"/>
                    <a:ea typeface="Roboto Condensed" panose="020B0604020202020204" charset="0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УСН</c:v>
                </c:pt>
                <c:pt idx="1">
                  <c:v>ЕНВД</c:v>
                </c:pt>
                <c:pt idx="2">
                  <c:v>ЕСХН</c:v>
                </c:pt>
                <c:pt idx="3">
                  <c:v>ПСН</c:v>
                </c:pt>
                <c:pt idx="4">
                  <c:v>НПД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4899</c:v>
                </c:pt>
                <c:pt idx="1">
                  <c:v>206</c:v>
                </c:pt>
                <c:pt idx="2">
                  <c:v>17</c:v>
                </c:pt>
                <c:pt idx="3">
                  <c:v>229</c:v>
                </c:pt>
                <c:pt idx="4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"/>
        <c:gapDepth val="62"/>
        <c:shape val="box"/>
        <c:axId val="6957312"/>
        <c:axId val="6991872"/>
        <c:axId val="6923584"/>
      </c:bar3DChart>
      <c:catAx>
        <c:axId val="695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8608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50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+mn-cs"/>
              </a:defRPr>
            </a:pPr>
            <a:endParaRPr lang="ru-RU"/>
          </a:p>
        </c:txPr>
        <c:crossAx val="6991872"/>
        <c:crosses val="autoZero"/>
        <c:auto val="1"/>
        <c:lblAlgn val="ctr"/>
        <c:lblOffset val="100"/>
        <c:tickMarkSkip val="1"/>
        <c:noMultiLvlLbl val="0"/>
      </c:catAx>
      <c:valAx>
        <c:axId val="699187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6957312"/>
        <c:crosses val="autoZero"/>
        <c:crossBetween val="between"/>
      </c:valAx>
      <c:serAx>
        <c:axId val="6923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Roboto Condensed" panose="020B0604020202020204" charset="0"/>
                <a:ea typeface="Roboto Condensed" panose="020B0604020202020204" charset="0"/>
              </a:defRPr>
            </a:pPr>
            <a:endParaRPr lang="ru-RU"/>
          </a:p>
        </c:txPr>
        <c:crossAx val="6991872"/>
        <c:crosses val="autoZero"/>
      </c:serAx>
    </c:plotArea>
    <c:legend>
      <c:legendPos val="b"/>
      <c:layout>
        <c:manualLayout>
          <c:xMode val="edge"/>
          <c:yMode val="edge"/>
          <c:x val="1.9107815059610931E-2"/>
          <c:y val="0.92501901962140431"/>
          <c:w val="0.56342491951472351"/>
          <c:h val="6.3661899224170565E-2"/>
        </c:manualLayout>
      </c:layout>
      <c:overlay val="0"/>
      <c:txPr>
        <a:bodyPr/>
        <a:lstStyle/>
        <a:p>
          <a:pPr algn="ctr">
            <a:defRPr lang="ru-RU" sz="2000" b="1" i="0" u="none" strike="noStrike" kern="1200" baseline="0">
              <a:solidFill>
                <a:prstClr val="black">
                  <a:lumMod val="50000"/>
                </a:prstClr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61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1236853857619643E-3"/>
          <c:y val="1.9520496701382561E-2"/>
          <c:w val="0.98375267762120211"/>
          <c:h val="0.9600551130944087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explosion val="25"/>
          <c:dPt>
            <c:idx val="0"/>
            <c:bubble3D val="0"/>
            <c:explosion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269-4583-8135-70E556726366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269-4583-8135-70E556726366}"/>
              </c:ext>
            </c:extLst>
          </c:dPt>
          <c:dPt>
            <c:idx val="2"/>
            <c:bubble3D val="0"/>
            <c:spPr>
              <a:solidFill>
                <a:srgbClr val="00B0F0">
                  <a:alpha val="90000"/>
                </a:srgb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269-4583-8135-70E556726366}"/>
              </c:ext>
            </c:extLst>
          </c:dPt>
          <c:dPt>
            <c:idx val="3"/>
            <c:bubble3D val="0"/>
            <c:spPr>
              <a:solidFill>
                <a:srgbClr val="92D050">
                  <a:alpha val="90000"/>
                </a:srgbClr>
              </a:solidFill>
              <a:ln w="25400">
                <a:noFill/>
              </a:ln>
              <a:effectLst/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269-4583-8135-70E556726366}"/>
              </c:ext>
            </c:extLst>
          </c:dPt>
          <c:dLbls>
            <c:delete val="1"/>
          </c:dLbls>
          <c:cat>
            <c:numRef>
              <c:f>Sheet1!$A$2:$A$3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cat>
          <c:val>
            <c:numRef>
              <c:f>Sheet1!$B$2:$B$3</c:f>
              <c:numCache>
                <c:formatCode>0%</c:formatCode>
                <c:ptCount val="2"/>
                <c:pt idx="0">
                  <c:v>1</c:v>
                </c:pt>
                <c:pt idx="1">
                  <c:v>1.4999999999999999E-2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D269-4583-8135-70E55672636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DFA647-6110-492C-84AF-446D3E4E1F8F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A14C3C-5F1F-4237-A169-BF49F58AB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C8D82B-071D-4353-BB54-9DB24773D5D5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20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2497"/>
            <a:ext cx="5447666" cy="4472939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24BFE7-F969-4550-BED9-BDA96DE64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4BFE7-F969-4550-BED9-BDA96DE64C4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5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4BFE7-F969-4550-BED9-BDA96DE64C4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53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306" tIns="52153" rIns="104306" bIns="52153"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C665-2E3C-4E6B-9DA1-6888900DF356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595A-74EA-4267-8C21-667E761339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EA42-0172-41CC-AA51-5E1A811DC395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7A93-C46A-4AB3-90B8-F180218654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1AB3-BC9F-4184-8505-F8F47A3130F2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08E9-5381-49F5-A43A-14D38F5ABE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4219-446A-426A-A009-3E54DEF22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1FC3-E460-4B15-9CB5-0A2C232AB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1D0A-1208-4860-BC6E-65E9F5587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0574-F6AB-43A4-9E26-34E5E1CEB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16F9-3A5B-477A-B130-BB8688E780C0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51F1-46A4-4B58-833E-EDB6A595A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DD3B-8C4E-4B41-AAFD-E5C10ABEBFCE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FCCA-1C47-4AB3-8B02-1195524428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E22A-0505-4DDD-A4F4-AF0F11A38675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279A7A8-F276-4ADE-9435-E1CED7D558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3457-85AC-4E18-8FA9-34E84FE50B60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5C26-7942-4D05-91E2-4E4CE7D31D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522F03A-13C3-4762-A0A4-FDB434B21774}" type="datetimeFigureOut">
              <a:rPr lang="ru-RU"/>
              <a:pPr>
                <a:defRPr/>
              </a:pPr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4550" y="6661150"/>
            <a:ext cx="7254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79B56-F708-457A-B340-1FE74345E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57" r:id="rId6"/>
    <p:sldLayoutId id="2147483667" r:id="rId7"/>
    <p:sldLayoutId id="2147483668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3.sv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76" y="396254"/>
            <a:ext cx="9946084" cy="483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4213" y="279869"/>
            <a:ext cx="9433047" cy="360040"/>
          </a:xfrm>
        </p:spPr>
        <p:txBody>
          <a:bodyPr/>
          <a:lstStyle/>
          <a:p>
            <a:pPr algn="ctr"/>
            <a:r>
              <a:rPr lang="ru-RU" sz="2400" dirty="0" smtClean="0">
                <a:latin typeface="Roboto Condensed" panose="020B0604020202020204" charset="0"/>
                <a:ea typeface="Roboto Condensed" panose="020B0604020202020204" charset="0"/>
                <a:cs typeface="Times New Roman" panose="02020603050405020304" pitchFamily="18" charset="0"/>
              </a:rPr>
              <a:t>Количество налогоплательщиков  в разрезе специальных налоговых режимов</a:t>
            </a:r>
            <a:endParaRPr lang="ru-RU" sz="2400" dirty="0">
              <a:latin typeface="Roboto Condensed" panose="020B0604020202020204" charset="0"/>
              <a:ea typeface="Roboto Condensed" panose="020B0604020202020204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954212" cy="620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2236325" y="781521"/>
            <a:ext cx="6220750" cy="1477328"/>
            <a:chOff x="854142" y="618907"/>
            <a:chExt cx="6220750" cy="1477328"/>
          </a:xfrm>
        </p:grpSpPr>
        <p:sp>
          <p:nvSpPr>
            <p:cNvPr id="8" name="Прямоугольник 16">
              <a:extLst>
                <a:ext uri="{FF2B5EF4-FFF2-40B4-BE49-F238E27FC236}">
                  <a16:creationId xmlns:a16="http://schemas.microsoft.com/office/drawing/2014/main" xmlns="" id="{563FB021-97BF-43DE-AF05-5DD15D2B92D5}"/>
                </a:ext>
              </a:extLst>
            </p:cNvPr>
            <p:cNvSpPr/>
            <p:nvPr/>
          </p:nvSpPr>
          <p:spPr>
            <a:xfrm>
              <a:off x="854142" y="1476375"/>
              <a:ext cx="622075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НАЛОГОПЛАТЕЛЬЩИКОВ, ПРИМЕНЯЮЩИХ СПЕЦРЕЖИМЫ</a:t>
              </a:r>
              <a:endParaRPr 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9" name="TextBox 33">
              <a:extLst>
                <a:ext uri="{FF2B5EF4-FFF2-40B4-BE49-F238E27FC236}">
                  <a16:creationId xmlns:a16="http://schemas.microsoft.com/office/drawing/2014/main" xmlns="" id="{069B4A90-D6A5-4953-AFEA-EA7032BB5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4212" y="618907"/>
              <a:ext cx="3960439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r>
                <a:rPr lang="ru-RU" altLang="ru-RU" sz="4800" b="1" dirty="0" smtClean="0">
                  <a:gradFill>
                    <a:gsLst>
                      <a:gs pos="0">
                        <a:srgbClr val="00B0F0"/>
                      </a:gs>
                      <a:gs pos="92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charset="0"/>
                </a:rPr>
                <a:t>85 059 </a:t>
              </a:r>
              <a:r>
                <a:rPr lang="ru-RU" altLang="ru-RU" sz="2800" b="1" dirty="0" smtClean="0">
                  <a:gradFill>
                    <a:gsLst>
                      <a:gs pos="0">
                        <a:srgbClr val="00B0F0"/>
                      </a:gs>
                      <a:gs pos="92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charset="0"/>
                </a:rPr>
                <a:t>ЕД.</a:t>
              </a:r>
              <a:endParaRPr lang="ru-RU" altLang="ru-RU" sz="4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endParaRPr>
            </a:p>
            <a:p>
              <a:endParaRPr lang="ru-RU" altLang="ru-RU" sz="4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xmlns="" id="{615E4343-A801-47BA-82AD-8B093AF17748}"/>
                </a:ext>
              </a:extLst>
            </p:cNvPr>
            <p:cNvSpPr txBox="1"/>
            <p:nvPr/>
          </p:nvSpPr>
          <p:spPr>
            <a:xfrm>
              <a:off x="3834532" y="712672"/>
              <a:ext cx="2304256" cy="699816"/>
            </a:xfrm>
            <a:prstGeom prst="roundRect">
              <a:avLst/>
            </a:prstGeom>
            <a:solidFill>
              <a:schemeClr val="bg1"/>
            </a:solidFill>
          </p:spPr>
          <p:txBody>
            <a:bodyPr wrap="square" anchor="ctr">
              <a:noAutofit/>
            </a:bodyPr>
            <a:lstStyle/>
            <a:p>
              <a:pPr algn="ctr" defTabSz="914378">
                <a:spcAft>
                  <a:spcPts val="600"/>
                </a:spcAft>
              </a:pPr>
              <a: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>+12 </a:t>
              </a:r>
              <a:r>
                <a:rPr lang="ru-RU" sz="2000" b="1" dirty="0" smtClean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>868 ед.</a:t>
              </a:r>
              <a: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/>
              </a:r>
              <a:b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</a:br>
              <a:r>
                <a:rPr lang="ru-RU" sz="2000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B0604020202020204" charset="0"/>
                  <a:ea typeface="Roboto Condensed" panose="020B0604020202020204" charset="0"/>
                </a:rPr>
                <a:t>к 01.10.2020</a:t>
              </a:r>
              <a:endParaRPr lang="ru-RU" sz="2000" dirty="0">
                <a:solidFill>
                  <a:schemeClr val="tx1">
                    <a:lumMod val="75000"/>
                  </a:schemeClr>
                </a:solidFill>
                <a:latin typeface="Roboto Condensed" panose="020B0604020202020204" charset="0"/>
                <a:ea typeface="Roboto Condensed" panose="020B0604020202020204" charset="0"/>
              </a:endParaRPr>
            </a:p>
          </p:txBody>
        </p:sp>
      </p:grpSp>
      <p:grpSp>
        <p:nvGrpSpPr>
          <p:cNvPr id="11" name="Группа 10"/>
          <p:cNvGrpSpPr/>
          <p:nvPr/>
        </p:nvGrpSpPr>
        <p:grpSpPr>
          <a:xfrm>
            <a:off x="469364" y="2340471"/>
            <a:ext cx="5113350" cy="1477328"/>
            <a:chOff x="854142" y="618908"/>
            <a:chExt cx="5113350" cy="1477328"/>
          </a:xfrm>
        </p:grpSpPr>
        <p:sp>
          <p:nvSpPr>
            <p:cNvPr id="12" name="Прямоугольник 16">
              <a:extLst>
                <a:ext uri="{FF2B5EF4-FFF2-40B4-BE49-F238E27FC236}">
                  <a16:creationId xmlns:a16="http://schemas.microsoft.com/office/drawing/2014/main" xmlns="" id="{563FB021-97BF-43DE-AF05-5DD15D2B92D5}"/>
                </a:ext>
              </a:extLst>
            </p:cNvPr>
            <p:cNvSpPr/>
            <p:nvPr/>
          </p:nvSpPr>
          <p:spPr>
            <a:xfrm>
              <a:off x="854142" y="1476375"/>
              <a:ext cx="316835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НАЛОГОПЛАТЕЛЬЩИКОВ УСН</a:t>
              </a:r>
              <a:endParaRPr 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13" name="TextBox 33">
              <a:extLst>
                <a:ext uri="{FF2B5EF4-FFF2-40B4-BE49-F238E27FC236}">
                  <a16:creationId xmlns:a16="http://schemas.microsoft.com/office/drawing/2014/main" xmlns="" id="{069B4A90-D6A5-4953-AFEA-EA7032BB5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4213" y="618908"/>
              <a:ext cx="3960439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r>
                <a:rPr lang="ru-RU" altLang="ru-RU" sz="4800" b="1" dirty="0">
                  <a:gradFill>
                    <a:gsLst>
                      <a:gs pos="0">
                        <a:srgbClr val="00B0F0"/>
                      </a:gs>
                      <a:gs pos="92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charset="0"/>
                </a:rPr>
                <a:t>47 </a:t>
              </a:r>
              <a:r>
                <a:rPr lang="ru-RU" altLang="ru-RU" sz="4800" b="1" dirty="0" smtClean="0">
                  <a:gradFill>
                    <a:gsLst>
                      <a:gs pos="0">
                        <a:srgbClr val="00B0F0"/>
                      </a:gs>
                      <a:gs pos="92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charset="0"/>
                </a:rPr>
                <a:t>648 </a:t>
              </a:r>
              <a:r>
                <a:rPr lang="ru-RU" altLang="ru-RU" sz="2800" b="1" dirty="0" smtClean="0">
                  <a:gradFill>
                    <a:gsLst>
                      <a:gs pos="0">
                        <a:srgbClr val="00B0F0"/>
                      </a:gs>
                      <a:gs pos="92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charset="0"/>
                </a:rPr>
                <a:t>ЕД.</a:t>
              </a:r>
              <a:endParaRPr lang="ru-RU" altLang="ru-RU" sz="4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endParaRPr>
            </a:p>
            <a:p>
              <a:endParaRPr lang="ru-RU" altLang="ru-RU" sz="4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xmlns="" id="{615E4343-A801-47BA-82AD-8B093AF17748}"/>
                </a:ext>
              </a:extLst>
            </p:cNvPr>
            <p:cNvSpPr txBox="1"/>
            <p:nvPr/>
          </p:nvSpPr>
          <p:spPr>
            <a:xfrm>
              <a:off x="3663236" y="690965"/>
              <a:ext cx="2304256" cy="699816"/>
            </a:xfrm>
            <a:prstGeom prst="roundRect">
              <a:avLst/>
            </a:prstGeom>
            <a:solidFill>
              <a:schemeClr val="bg1"/>
            </a:solidFill>
          </p:spPr>
          <p:txBody>
            <a:bodyPr wrap="square" anchor="ctr">
              <a:noAutofit/>
            </a:bodyPr>
            <a:lstStyle/>
            <a:p>
              <a:pPr algn="ctr" defTabSz="914378">
                <a:spcAft>
                  <a:spcPts val="600"/>
                </a:spcAft>
              </a:pPr>
              <a:r>
                <a:rPr lang="ru-RU" sz="2000" b="1" dirty="0" smtClean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>+</a:t>
              </a:r>
              <a: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>3</a:t>
              </a:r>
              <a:r>
                <a:rPr lang="ru-RU" sz="2000" b="1" dirty="0" smtClean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> 244 ед.</a:t>
              </a:r>
              <a: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/>
              </a:r>
              <a:b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</a:br>
              <a:r>
                <a:rPr lang="ru-RU" sz="2000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B0604020202020204" charset="0"/>
                  <a:ea typeface="Roboto Condensed" panose="020B0604020202020204" charset="0"/>
                </a:rPr>
                <a:t>к 01.10.2020</a:t>
              </a:r>
              <a:endParaRPr lang="ru-RU" sz="2000" dirty="0">
                <a:solidFill>
                  <a:schemeClr val="tx1">
                    <a:lumMod val="75000"/>
                  </a:schemeClr>
                </a:solidFill>
                <a:latin typeface="Roboto Condensed" panose="020B0604020202020204" charset="0"/>
                <a:ea typeface="Roboto Condensed" panose="020B0604020202020204" charset="0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477107" y="4140671"/>
            <a:ext cx="5075937" cy="1477328"/>
            <a:chOff x="854142" y="618907"/>
            <a:chExt cx="5075937" cy="1477328"/>
          </a:xfrm>
        </p:grpSpPr>
        <p:sp>
          <p:nvSpPr>
            <p:cNvPr id="16" name="Прямоугольник 16">
              <a:extLst>
                <a:ext uri="{FF2B5EF4-FFF2-40B4-BE49-F238E27FC236}">
                  <a16:creationId xmlns:a16="http://schemas.microsoft.com/office/drawing/2014/main" xmlns="" id="{563FB021-97BF-43DE-AF05-5DD15D2B92D5}"/>
                </a:ext>
              </a:extLst>
            </p:cNvPr>
            <p:cNvSpPr/>
            <p:nvPr/>
          </p:nvSpPr>
          <p:spPr>
            <a:xfrm>
              <a:off x="854142" y="1476375"/>
              <a:ext cx="335742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НАЛОГОПЛАТЕЛЬЩИКОВ ПСН</a:t>
              </a:r>
              <a:endParaRPr 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17" name="TextBox 33">
              <a:extLst>
                <a:ext uri="{FF2B5EF4-FFF2-40B4-BE49-F238E27FC236}">
                  <a16:creationId xmlns:a16="http://schemas.microsoft.com/office/drawing/2014/main" xmlns="" id="{069B4A90-D6A5-4953-AFEA-EA7032BB5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4213" y="618907"/>
              <a:ext cx="3960439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r>
                <a:rPr lang="ru-RU" altLang="ru-RU" sz="4800" b="1" dirty="0" smtClean="0">
                  <a:gradFill>
                    <a:gsLst>
                      <a:gs pos="0">
                        <a:srgbClr val="00B0F0"/>
                      </a:gs>
                      <a:gs pos="92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charset="0"/>
                </a:rPr>
                <a:t>19 199 </a:t>
              </a:r>
              <a:r>
                <a:rPr lang="ru-RU" altLang="ru-RU" sz="2800" b="1" dirty="0" smtClean="0">
                  <a:gradFill>
                    <a:gsLst>
                      <a:gs pos="0">
                        <a:srgbClr val="00B0F0"/>
                      </a:gs>
                      <a:gs pos="92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charset="0"/>
                </a:rPr>
                <a:t>ЕД.</a:t>
              </a:r>
              <a:endParaRPr lang="ru-RU" altLang="ru-RU" sz="4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endParaRPr>
            </a:p>
            <a:p>
              <a:endParaRPr lang="ru-RU" altLang="ru-RU" sz="4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615E4343-A801-47BA-82AD-8B093AF17748}"/>
                </a:ext>
              </a:extLst>
            </p:cNvPr>
            <p:cNvSpPr txBox="1"/>
            <p:nvPr/>
          </p:nvSpPr>
          <p:spPr>
            <a:xfrm>
              <a:off x="3625823" y="712672"/>
              <a:ext cx="2304256" cy="699816"/>
            </a:xfrm>
            <a:prstGeom prst="roundRect">
              <a:avLst/>
            </a:prstGeom>
            <a:solidFill>
              <a:schemeClr val="bg1"/>
            </a:solidFill>
          </p:spPr>
          <p:txBody>
            <a:bodyPr wrap="square" anchor="ctr">
              <a:noAutofit/>
            </a:bodyPr>
            <a:lstStyle/>
            <a:p>
              <a:pPr algn="ctr" defTabSz="914378">
                <a:spcAft>
                  <a:spcPts val="600"/>
                </a:spcAft>
              </a:pPr>
              <a: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>+12 </a:t>
              </a:r>
              <a:r>
                <a:rPr lang="ru-RU" sz="2000" b="1" dirty="0" smtClean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>090 ед.</a:t>
              </a:r>
              <a: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/>
              </a:r>
              <a:b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</a:br>
              <a:r>
                <a:rPr lang="ru-RU" sz="2000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B0604020202020204" charset="0"/>
                  <a:ea typeface="Roboto Condensed" panose="020B0604020202020204" charset="0"/>
                </a:rPr>
                <a:t>к 01.10.2020</a:t>
              </a:r>
              <a:endParaRPr lang="ru-RU" sz="2000" dirty="0">
                <a:solidFill>
                  <a:schemeClr val="tx1">
                    <a:lumMod val="75000"/>
                  </a:schemeClr>
                </a:solidFill>
                <a:latin typeface="Roboto Condensed" panose="020B0604020202020204" charset="0"/>
                <a:ea typeface="Roboto Condensed" panose="020B0604020202020204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675351" y="2340471"/>
            <a:ext cx="4718044" cy="1477328"/>
            <a:chOff x="854142" y="578425"/>
            <a:chExt cx="4718044" cy="1477328"/>
          </a:xfrm>
        </p:grpSpPr>
        <p:sp>
          <p:nvSpPr>
            <p:cNvPr id="20" name="Прямоугольник 16">
              <a:extLst>
                <a:ext uri="{FF2B5EF4-FFF2-40B4-BE49-F238E27FC236}">
                  <a16:creationId xmlns:a16="http://schemas.microsoft.com/office/drawing/2014/main" xmlns="" id="{563FB021-97BF-43DE-AF05-5DD15D2B92D5}"/>
                </a:ext>
              </a:extLst>
            </p:cNvPr>
            <p:cNvSpPr/>
            <p:nvPr/>
          </p:nvSpPr>
          <p:spPr>
            <a:xfrm>
              <a:off x="854142" y="1476375"/>
              <a:ext cx="335742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НАЛОГОПЛАТЕЛЬЩИКОВ НПД</a:t>
              </a:r>
              <a:endParaRPr 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21" name="TextBox 33">
              <a:extLst>
                <a:ext uri="{FF2B5EF4-FFF2-40B4-BE49-F238E27FC236}">
                  <a16:creationId xmlns:a16="http://schemas.microsoft.com/office/drawing/2014/main" xmlns="" id="{069B4A90-D6A5-4953-AFEA-EA7032BB5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76178" y="578425"/>
              <a:ext cx="2837831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r>
                <a:rPr lang="ru-RU" altLang="ru-RU" sz="4800" b="1" dirty="0" smtClean="0">
                  <a:gradFill>
                    <a:gsLst>
                      <a:gs pos="0">
                        <a:srgbClr val="00B0F0"/>
                      </a:gs>
                      <a:gs pos="92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charset="0"/>
                </a:rPr>
                <a:t> 27 540 </a:t>
              </a:r>
              <a:r>
                <a:rPr lang="ru-RU" altLang="ru-RU" sz="2800" b="1" dirty="0" smtClean="0">
                  <a:gradFill>
                    <a:gsLst>
                      <a:gs pos="0">
                        <a:srgbClr val="00B0F0"/>
                      </a:gs>
                      <a:gs pos="92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charset="0"/>
                </a:rPr>
                <a:t>ЕД.</a:t>
              </a:r>
              <a:endParaRPr lang="ru-RU" altLang="ru-RU" sz="4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endParaRPr>
            </a:p>
            <a:p>
              <a:endParaRPr lang="ru-RU" altLang="ru-RU" sz="4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xmlns="" id="{615E4343-A801-47BA-82AD-8B093AF17748}"/>
                </a:ext>
              </a:extLst>
            </p:cNvPr>
            <p:cNvSpPr txBox="1"/>
            <p:nvPr/>
          </p:nvSpPr>
          <p:spPr>
            <a:xfrm>
              <a:off x="3714009" y="679196"/>
              <a:ext cx="1858177" cy="699816"/>
            </a:xfrm>
            <a:prstGeom prst="roundRect">
              <a:avLst/>
            </a:prstGeom>
            <a:solidFill>
              <a:schemeClr val="bg1"/>
            </a:solidFill>
          </p:spPr>
          <p:txBody>
            <a:bodyPr wrap="square" anchor="ctr">
              <a:noAutofit/>
            </a:bodyPr>
            <a:lstStyle/>
            <a:p>
              <a:pPr algn="ctr" defTabSz="914378">
                <a:spcAft>
                  <a:spcPts val="600"/>
                </a:spcAft>
              </a:pPr>
              <a: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>+</a:t>
              </a:r>
              <a:r>
                <a:rPr lang="ru-RU" sz="2000" b="1" dirty="0" smtClean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>16 542 ед.</a:t>
              </a:r>
              <a: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/>
              </a:r>
              <a:b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</a:br>
              <a:r>
                <a:rPr lang="ru-RU" sz="2000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B0604020202020204" charset="0"/>
                  <a:ea typeface="Roboto Condensed" panose="020B0604020202020204" charset="0"/>
                </a:rPr>
                <a:t>к 01.10.2020</a:t>
              </a:r>
              <a:endParaRPr lang="ru-RU" sz="2000" dirty="0">
                <a:solidFill>
                  <a:schemeClr val="tx1">
                    <a:lumMod val="75000"/>
                  </a:schemeClr>
                </a:solidFill>
                <a:latin typeface="Roboto Condensed" panose="020B0604020202020204" charset="0"/>
                <a:ea typeface="Roboto Condensed" panose="020B0604020202020204" charset="0"/>
              </a:endParaRP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5553044" y="4140671"/>
            <a:ext cx="4802774" cy="1477328"/>
            <a:chOff x="854142" y="618907"/>
            <a:chExt cx="4802774" cy="1477328"/>
          </a:xfrm>
        </p:grpSpPr>
        <p:sp>
          <p:nvSpPr>
            <p:cNvPr id="24" name="Прямоугольник 16">
              <a:extLst>
                <a:ext uri="{FF2B5EF4-FFF2-40B4-BE49-F238E27FC236}">
                  <a16:creationId xmlns:a16="http://schemas.microsoft.com/office/drawing/2014/main" xmlns="" id="{563FB021-97BF-43DE-AF05-5DD15D2B92D5}"/>
                </a:ext>
              </a:extLst>
            </p:cNvPr>
            <p:cNvSpPr/>
            <p:nvPr/>
          </p:nvSpPr>
          <p:spPr>
            <a:xfrm>
              <a:off x="854142" y="1476375"/>
              <a:ext cx="335742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НАЛОГОПЛАТЕЛЬЩИКОВ ЕСХН</a:t>
              </a:r>
              <a:endParaRPr 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25" name="TextBox 33">
              <a:extLst>
                <a:ext uri="{FF2B5EF4-FFF2-40B4-BE49-F238E27FC236}">
                  <a16:creationId xmlns:a16="http://schemas.microsoft.com/office/drawing/2014/main" xmlns="" id="{069B4A90-D6A5-4953-AFEA-EA7032BB5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4214" y="618907"/>
              <a:ext cx="2844526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r>
                <a:rPr lang="ru-RU" altLang="ru-RU" sz="4800" b="1" dirty="0" smtClean="0">
                  <a:gradFill>
                    <a:gsLst>
                      <a:gs pos="0">
                        <a:srgbClr val="00B0F0"/>
                      </a:gs>
                      <a:gs pos="92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charset="0"/>
                </a:rPr>
                <a:t>   244 </a:t>
              </a:r>
              <a:r>
                <a:rPr lang="ru-RU" altLang="ru-RU" sz="2800" b="1" dirty="0" smtClean="0">
                  <a:gradFill>
                    <a:gsLst>
                      <a:gs pos="0">
                        <a:srgbClr val="00B0F0"/>
                      </a:gs>
                      <a:gs pos="92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charset="0"/>
                </a:rPr>
                <a:t>ЕД.</a:t>
              </a:r>
              <a:endParaRPr lang="ru-RU" altLang="ru-RU" sz="4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endParaRPr>
            </a:p>
            <a:p>
              <a:endParaRPr lang="ru-RU" altLang="ru-RU" sz="4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xmlns="" id="{615E4343-A801-47BA-82AD-8B093AF17748}"/>
                </a:ext>
              </a:extLst>
            </p:cNvPr>
            <p:cNvSpPr txBox="1"/>
            <p:nvPr/>
          </p:nvSpPr>
          <p:spPr>
            <a:xfrm>
              <a:off x="3834532" y="712672"/>
              <a:ext cx="1822384" cy="699816"/>
            </a:xfrm>
            <a:prstGeom prst="roundRect">
              <a:avLst/>
            </a:prstGeom>
            <a:solidFill>
              <a:schemeClr val="bg1"/>
            </a:solidFill>
          </p:spPr>
          <p:txBody>
            <a:bodyPr wrap="square" anchor="ctr">
              <a:noAutofit/>
            </a:bodyPr>
            <a:lstStyle/>
            <a:p>
              <a:pPr algn="ctr" defTabSz="914378">
                <a:spcAft>
                  <a:spcPts val="600"/>
                </a:spcAft>
              </a:pPr>
              <a:r>
                <a:rPr lang="ru-RU" sz="2000" b="1" dirty="0" smtClean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>- 53 ед.</a:t>
              </a:r>
              <a: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/>
              </a:r>
              <a:b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</a:br>
              <a:r>
                <a:rPr lang="ru-RU" sz="2000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B0604020202020204" charset="0"/>
                  <a:ea typeface="Roboto Condensed" panose="020B0604020202020204" charset="0"/>
                </a:rPr>
                <a:t>к 01.10.2020</a:t>
              </a:r>
              <a:endParaRPr lang="ru-RU" sz="2000" dirty="0">
                <a:solidFill>
                  <a:schemeClr val="tx1">
                    <a:lumMod val="75000"/>
                  </a:schemeClr>
                </a:solidFill>
                <a:latin typeface="Roboto Condensed" panose="020B0604020202020204" charset="0"/>
                <a:ea typeface="Roboto Condensed" panose="020B0604020202020204" charset="0"/>
              </a:endParaRPr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2945313" y="5724847"/>
            <a:ext cx="4802774" cy="1477328"/>
            <a:chOff x="854142" y="618907"/>
            <a:chExt cx="4802774" cy="1477328"/>
          </a:xfrm>
        </p:grpSpPr>
        <p:sp>
          <p:nvSpPr>
            <p:cNvPr id="28" name="Прямоугольник 16">
              <a:extLst>
                <a:ext uri="{FF2B5EF4-FFF2-40B4-BE49-F238E27FC236}">
                  <a16:creationId xmlns:a16="http://schemas.microsoft.com/office/drawing/2014/main" xmlns="" id="{563FB021-97BF-43DE-AF05-5DD15D2B92D5}"/>
                </a:ext>
              </a:extLst>
            </p:cNvPr>
            <p:cNvSpPr/>
            <p:nvPr/>
          </p:nvSpPr>
          <p:spPr>
            <a:xfrm>
              <a:off x="854142" y="1476375"/>
              <a:ext cx="335742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600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НАЛОГОПЛАТЕЛЬЩИКОВ ЕНВД</a:t>
              </a:r>
              <a:endParaRPr lang="ru-RU" sz="1600" dirty="0">
                <a:solidFill>
                  <a:schemeClr val="tx1">
                    <a:lumMod val="75000"/>
                  </a:schemeClr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29" name="TextBox 33">
              <a:extLst>
                <a:ext uri="{FF2B5EF4-FFF2-40B4-BE49-F238E27FC236}">
                  <a16:creationId xmlns:a16="http://schemas.microsoft.com/office/drawing/2014/main" xmlns="" id="{069B4A90-D6A5-4953-AFEA-EA7032BB56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54214" y="618907"/>
              <a:ext cx="2844526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defTabSz="284163"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284163" eaLnBrk="0" fontAlgn="base" hangingPunct="0">
                <a:spcBef>
                  <a:spcPct val="0"/>
                </a:spcBef>
                <a:spcAft>
                  <a:spcPct val="0"/>
                </a:spcAft>
                <a:defRPr sz="2100">
                  <a:solidFill>
                    <a:schemeClr val="bg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r>
                <a:rPr lang="ru-RU" altLang="ru-RU" sz="4800" b="1" dirty="0" smtClean="0">
                  <a:gradFill>
                    <a:gsLst>
                      <a:gs pos="0">
                        <a:srgbClr val="00B0F0"/>
                      </a:gs>
                      <a:gs pos="92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charset="0"/>
                </a:rPr>
                <a:t>     0 </a:t>
              </a:r>
              <a:r>
                <a:rPr lang="ru-RU" altLang="ru-RU" sz="2800" b="1" dirty="0" smtClean="0">
                  <a:gradFill>
                    <a:gsLst>
                      <a:gs pos="0">
                        <a:srgbClr val="00B0F0"/>
                      </a:gs>
                      <a:gs pos="92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charset="0"/>
                </a:rPr>
                <a:t>ЕД.</a:t>
              </a:r>
              <a:endParaRPr lang="ru-RU" altLang="ru-RU" sz="4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endParaRPr>
            </a:p>
            <a:p>
              <a:endParaRPr lang="ru-RU" altLang="ru-RU" sz="4800" b="1" dirty="0">
                <a:gradFill>
                  <a:gsLst>
                    <a:gs pos="0">
                      <a:srgbClr val="00B0F0"/>
                    </a:gs>
                    <a:gs pos="92000">
                      <a:srgbClr val="0070C0"/>
                    </a:gs>
                  </a:gsLst>
                  <a:lin ang="5400000" scaled="0"/>
                </a:gradFill>
                <a:latin typeface="Roboto Condensed" panose="02000000000000000000" charset="0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xmlns="" id="{615E4343-A801-47BA-82AD-8B093AF17748}"/>
                </a:ext>
              </a:extLst>
            </p:cNvPr>
            <p:cNvSpPr txBox="1"/>
            <p:nvPr/>
          </p:nvSpPr>
          <p:spPr>
            <a:xfrm>
              <a:off x="3834532" y="712672"/>
              <a:ext cx="1822384" cy="699816"/>
            </a:xfrm>
            <a:prstGeom prst="roundRect">
              <a:avLst/>
            </a:prstGeom>
            <a:solidFill>
              <a:schemeClr val="bg1"/>
            </a:solidFill>
          </p:spPr>
          <p:txBody>
            <a:bodyPr wrap="square" anchor="ctr">
              <a:noAutofit/>
            </a:bodyPr>
            <a:lstStyle/>
            <a:p>
              <a:pPr algn="ctr" defTabSz="914378">
                <a:spcAft>
                  <a:spcPts val="600"/>
                </a:spcAft>
              </a:pPr>
              <a:r>
                <a:rPr lang="ru-RU" sz="2000" b="1" dirty="0" smtClean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>- 18 389 ед.</a:t>
              </a:r>
              <a: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  <a:t/>
              </a:r>
              <a:br>
                <a:rPr lang="ru-RU" sz="2000" b="1" dirty="0">
                  <a:solidFill>
                    <a:srgbClr val="00B050"/>
                  </a:solidFill>
                  <a:latin typeface="Roboto Condensed" panose="020B0604020202020204" charset="0"/>
                  <a:ea typeface="Roboto Condensed" panose="020B0604020202020204" charset="0"/>
                </a:rPr>
              </a:br>
              <a:r>
                <a:rPr lang="ru-RU" sz="2000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B0604020202020204" charset="0"/>
                  <a:ea typeface="Roboto Condensed" panose="020B0604020202020204" charset="0"/>
                </a:rPr>
                <a:t>к 01.10.2020</a:t>
              </a:r>
              <a:endParaRPr lang="ru-RU" sz="2000" dirty="0">
                <a:solidFill>
                  <a:schemeClr val="tx1">
                    <a:lumMod val="75000"/>
                  </a:schemeClr>
                </a:solidFill>
                <a:latin typeface="Roboto Condensed" panose="020B0604020202020204" charset="0"/>
                <a:ea typeface="Roboto Condensed" panose="020B060402020202020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239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220" y="108223"/>
            <a:ext cx="9361040" cy="360040"/>
          </a:xfrm>
        </p:spPr>
        <p:txBody>
          <a:bodyPr/>
          <a:lstStyle/>
          <a:p>
            <a:pPr algn="ctr"/>
            <a:r>
              <a:rPr lang="ru-RU" sz="2000" dirty="0" smtClean="0">
                <a:latin typeface="Roboto Condensed" panose="020B0604020202020204" charset="0"/>
                <a:ea typeface="Roboto Condensed" panose="020B0604020202020204" charset="0"/>
              </a:rPr>
              <a:t>Сумма поступивших налогов по специальным налоговым режимам, в т. ч. по результатам налогового </a:t>
            </a:r>
            <a:r>
              <a:rPr lang="ru-RU" sz="2000" dirty="0">
                <a:latin typeface="Roboto Condensed" panose="020B0604020202020204" charset="0"/>
                <a:ea typeface="Roboto Condensed" panose="020B0604020202020204" charset="0"/>
              </a:rPr>
              <a:t>а</a:t>
            </a:r>
            <a:r>
              <a:rPr lang="ru-RU" sz="2000" dirty="0" smtClean="0">
                <a:latin typeface="Roboto Condensed" panose="020B0604020202020204" charset="0"/>
                <a:ea typeface="Roboto Condensed" panose="020B0604020202020204" charset="0"/>
              </a:rPr>
              <a:t>дминистрирования</a:t>
            </a:r>
            <a:endParaRPr lang="ru-RU" sz="2000" dirty="0">
              <a:latin typeface="Roboto Condensed" panose="020B0604020202020204" charset="0"/>
              <a:ea typeface="Roboto Condensed" panose="020B060402020202020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954212" cy="620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Chart 73">
            <a:extLst>
              <a:ext uri="{FF2B5EF4-FFF2-40B4-BE49-F238E27FC236}">
                <a16:creationId xmlns:a16="http://schemas.microsoft.com/office/drawing/2014/main" xmlns="" id="{225A0490-6902-4052-92A2-E043DA0492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120627"/>
              </p:ext>
            </p:extLst>
          </p:nvPr>
        </p:nvGraphicFramePr>
        <p:xfrm>
          <a:off x="477107" y="1289268"/>
          <a:ext cx="6381762" cy="6151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2FE4D8A-8372-4AC0-9C01-71CD5EBE0D3A}"/>
              </a:ext>
            </a:extLst>
          </p:cNvPr>
          <p:cNvSpPr txBox="1"/>
          <p:nvPr/>
        </p:nvSpPr>
        <p:spPr>
          <a:xfrm>
            <a:off x="4705947" y="713451"/>
            <a:ext cx="3177023" cy="492443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altLang="ru-RU" sz="1600" b="1" spc="-1" dirty="0" smtClean="0">
                <a:solidFill>
                  <a:srgbClr val="404040"/>
                </a:solidFill>
                <a:latin typeface="Roboto Condensed" panose="02000000000000000000" pitchFamily="2" charset="0"/>
                <a:ea typeface="Roboto Condensed" panose="02000000000000000000" pitchFamily="2" charset="0"/>
              </a:rPr>
              <a:t>ЭФФЕКТ НАЛОГОВОГО АДМИНИСТРИРОВАНИЯ</a:t>
            </a:r>
            <a:endParaRPr lang="ru-RU" altLang="ru-RU" sz="1600" b="1" spc="-1" dirty="0">
              <a:solidFill>
                <a:srgbClr val="404040"/>
              </a:solidFill>
              <a:latin typeface="Roboto Condensed" panose="02000000000000000000" pitchFamily="2" charset="0"/>
              <a:ea typeface="Roboto Condensed" panose="020000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42FE4D8A-8372-4AC0-9C01-71CD5EBE0D3A}"/>
              </a:ext>
            </a:extLst>
          </p:cNvPr>
          <p:cNvSpPr txBox="1"/>
          <p:nvPr/>
        </p:nvSpPr>
        <p:spPr>
          <a:xfrm>
            <a:off x="4136664" y="7015474"/>
            <a:ext cx="1175130" cy="276999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ru-RU" altLang="ru-RU" sz="1800" b="1" dirty="0" smtClean="0">
                <a:solidFill>
                  <a:schemeClr val="tx1">
                    <a:lumMod val="75000"/>
                  </a:schemeClr>
                </a:solidFill>
                <a:latin typeface="Roboto Condensed" panose="02000000000000000000" charset="0"/>
              </a:rPr>
              <a:t>МЛН РУБ.</a:t>
            </a:r>
            <a:endParaRPr lang="ru-RU" altLang="ru-RU" sz="1800" b="1" dirty="0">
              <a:solidFill>
                <a:schemeClr val="tx1">
                  <a:lumMod val="75000"/>
                </a:schemeClr>
              </a:solidFill>
              <a:latin typeface="Roboto Condensed" panose="02000000000000000000" charset="0"/>
            </a:endParaRPr>
          </a:p>
        </p:txBody>
      </p:sp>
      <p:grpSp>
        <p:nvGrpSpPr>
          <p:cNvPr id="68" name="Группа 67"/>
          <p:cNvGrpSpPr/>
          <p:nvPr/>
        </p:nvGrpSpPr>
        <p:grpSpPr>
          <a:xfrm>
            <a:off x="666180" y="1226722"/>
            <a:ext cx="7195958" cy="3739530"/>
            <a:chOff x="666180" y="1226722"/>
            <a:chExt cx="7195958" cy="3739530"/>
          </a:xfrm>
        </p:grpSpPr>
        <p:sp>
          <p:nvSpPr>
            <p:cNvPr id="23" name="Овал 2">
              <a:extLst>
                <a:ext uri="{FF2B5EF4-FFF2-40B4-BE49-F238E27FC236}">
                  <a16:creationId xmlns:a16="http://schemas.microsoft.com/office/drawing/2014/main" xmlns="" id="{4C66AD7A-39CE-488B-8947-3998BC234AD7}"/>
                </a:ext>
              </a:extLst>
            </p:cNvPr>
            <p:cNvSpPr/>
            <p:nvPr/>
          </p:nvSpPr>
          <p:spPr>
            <a:xfrm>
              <a:off x="5241725" y="2835691"/>
              <a:ext cx="1710541" cy="154578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Прямоугольник 51">
              <a:extLst>
                <a:ext uri="{FF2B5EF4-FFF2-40B4-BE49-F238E27FC236}">
                  <a16:creationId xmlns:a16="http://schemas.microsoft.com/office/drawing/2014/main" xmlns="" id="{A3CE956D-13FB-4B7B-A3A7-32996D57BB52}"/>
                </a:ext>
              </a:extLst>
            </p:cNvPr>
            <p:cNvSpPr/>
            <p:nvPr/>
          </p:nvSpPr>
          <p:spPr>
            <a:xfrm>
              <a:off x="5276759" y="3025677"/>
              <a:ext cx="1640472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400" b="1" dirty="0" smtClean="0">
                  <a:gradFill>
                    <a:gsLst>
                      <a:gs pos="0">
                        <a:srgbClr val="00B0F0"/>
                      </a:gs>
                      <a:gs pos="91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83</a:t>
              </a:r>
              <a:endParaRPr lang="ru-RU" sz="4400" b="1" dirty="0">
                <a:gradFill>
                  <a:gsLst>
                    <a:gs pos="0">
                      <a:srgbClr val="00B0F0"/>
                    </a:gs>
                    <a:gs pos="91000">
                      <a:srgbClr val="0070C0"/>
                    </a:gs>
                  </a:gsLst>
                  <a:lin ang="5400000" scaled="0"/>
                </a:gra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28" name="Прямоугольник 52">
              <a:extLst>
                <a:ext uri="{FF2B5EF4-FFF2-40B4-BE49-F238E27FC236}">
                  <a16:creationId xmlns:a16="http://schemas.microsoft.com/office/drawing/2014/main" xmlns="" id="{FF9A2D5F-0B6A-4FE9-9AE7-97A03CE792C5}"/>
                </a:ext>
              </a:extLst>
            </p:cNvPr>
            <p:cNvSpPr/>
            <p:nvPr/>
          </p:nvSpPr>
          <p:spPr>
            <a:xfrm>
              <a:off x="5070354" y="3702018"/>
              <a:ext cx="19787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МЛН </a:t>
              </a:r>
              <a:r>
                <a:rPr lang="ru-RU" sz="1800" b="1" dirty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РУБ.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xmlns="" id="{54EBD7C7-A5A5-4162-9A3D-B1355999B98E}"/>
                </a:ext>
              </a:extLst>
            </p:cNvPr>
            <p:cNvSpPr txBox="1"/>
            <p:nvPr/>
          </p:nvSpPr>
          <p:spPr>
            <a:xfrm>
              <a:off x="4416378" y="4381477"/>
              <a:ext cx="3445760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600" b="1" strike="noStrike" spc="-1" dirty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ПОСТУПИЛО ПО </a:t>
              </a: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КОНТРОЛЬНО – АНАЛИТИЧЕСКОЙ РАБОТЕ</a:t>
              </a:r>
              <a:endParaRPr lang="ru-RU" sz="1600" b="0" strike="noStrike" spc="-1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xmlns="" id="{54EBD7C7-A5A5-4162-9A3D-B1355999B98E}"/>
                </a:ext>
              </a:extLst>
            </p:cNvPr>
            <p:cNvSpPr txBox="1"/>
            <p:nvPr/>
          </p:nvSpPr>
          <p:spPr>
            <a:xfrm>
              <a:off x="666180" y="1226722"/>
              <a:ext cx="2072899" cy="5847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600" b="1" strike="noStrike" spc="-1" dirty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ПОСТУПИЛО ПО </a:t>
              </a: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СПЕЦИРЕЖИМАМ</a:t>
              </a:r>
              <a:endParaRPr lang="ru-RU" sz="1600" b="0" strike="noStrike" spc="-1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66" name="Группа 65"/>
          <p:cNvGrpSpPr/>
          <p:nvPr/>
        </p:nvGrpSpPr>
        <p:grpSpPr>
          <a:xfrm>
            <a:off x="6685370" y="586263"/>
            <a:ext cx="3732283" cy="3211606"/>
            <a:chOff x="6654977" y="2798797"/>
            <a:chExt cx="3732283" cy="3211606"/>
          </a:xfrm>
        </p:grpSpPr>
        <p:sp>
          <p:nvSpPr>
            <p:cNvPr id="10" name="Овал 2">
              <a:extLst>
                <a:ext uri="{FF2B5EF4-FFF2-40B4-BE49-F238E27FC236}">
                  <a16:creationId xmlns:a16="http://schemas.microsoft.com/office/drawing/2014/main" xmlns="" id="{4C66AD7A-39CE-488B-8947-3998BC234AD7}"/>
                </a:ext>
              </a:extLst>
            </p:cNvPr>
            <p:cNvSpPr/>
            <p:nvPr/>
          </p:nvSpPr>
          <p:spPr>
            <a:xfrm>
              <a:off x="7873832" y="2798797"/>
              <a:ext cx="1710000" cy="154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Прямоугольник 51">
              <a:extLst>
                <a:ext uri="{FF2B5EF4-FFF2-40B4-BE49-F238E27FC236}">
                  <a16:creationId xmlns:a16="http://schemas.microsoft.com/office/drawing/2014/main" xmlns="" id="{A3CE956D-13FB-4B7B-A3A7-32996D57BB52}"/>
                </a:ext>
              </a:extLst>
            </p:cNvPr>
            <p:cNvSpPr/>
            <p:nvPr/>
          </p:nvSpPr>
          <p:spPr>
            <a:xfrm>
              <a:off x="7985689" y="2932726"/>
              <a:ext cx="16416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400" b="1" dirty="0" smtClean="0">
                  <a:gradFill>
                    <a:gsLst>
                      <a:gs pos="0">
                        <a:srgbClr val="00B0F0"/>
                      </a:gs>
                      <a:gs pos="91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29,7</a:t>
              </a:r>
              <a:endParaRPr lang="ru-RU" sz="4400" b="1" dirty="0">
                <a:gradFill>
                  <a:gsLst>
                    <a:gs pos="0">
                      <a:srgbClr val="00B0F0"/>
                    </a:gs>
                    <a:gs pos="91000">
                      <a:srgbClr val="0070C0"/>
                    </a:gs>
                  </a:gsLst>
                  <a:lin ang="5400000" scaled="0"/>
                </a:gra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12" name="Прямоугольник 52">
              <a:extLst>
                <a:ext uri="{FF2B5EF4-FFF2-40B4-BE49-F238E27FC236}">
                  <a16:creationId xmlns:a16="http://schemas.microsoft.com/office/drawing/2014/main" xmlns="" id="{FF9A2D5F-0B6A-4FE9-9AE7-97A03CE792C5}"/>
                </a:ext>
              </a:extLst>
            </p:cNvPr>
            <p:cNvSpPr/>
            <p:nvPr/>
          </p:nvSpPr>
          <p:spPr>
            <a:xfrm>
              <a:off x="7739477" y="3653399"/>
              <a:ext cx="19787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МЛН </a:t>
              </a:r>
              <a:r>
                <a:rPr lang="ru-RU" sz="1800" b="1" dirty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РУБ.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xmlns="" id="{54EBD7C7-A5A5-4162-9A3D-B1355999B98E}"/>
                </a:ext>
              </a:extLst>
            </p:cNvPr>
            <p:cNvSpPr txBox="1"/>
            <p:nvPr/>
          </p:nvSpPr>
          <p:spPr>
            <a:xfrm>
              <a:off x="7347692" y="4468770"/>
              <a:ext cx="3039568" cy="769441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ПО </a:t>
              </a:r>
              <a:r>
                <a:rPr lang="ru-RU" sz="1600" b="1" spc="-1" dirty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РЕЗУЛЬТАТАМ </a:t>
              </a:r>
            </a:p>
            <a:p>
              <a:pPr algn="ctr">
                <a:lnSpc>
                  <a:spcPct val="100000"/>
                </a:lnSpc>
              </a:pP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 «КРУГЛЫХ СТОЛОВ»</a:t>
              </a:r>
              <a:endParaRPr lang="ru-RU" sz="1600" b="1" spc="-1" dirty="0">
                <a:solidFill>
                  <a:srgbClr val="404040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  <a:p>
              <a:pPr algn="ctr">
                <a:lnSpc>
                  <a:spcPct val="100000"/>
                </a:lnSpc>
              </a:pPr>
              <a:endParaRPr lang="ru-RU" sz="1200" b="0" strike="noStrike" spc="-1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xmlns="" id="{54EBD7C7-A5A5-4162-9A3D-B1355999B98E}"/>
                </a:ext>
              </a:extLst>
            </p:cNvPr>
            <p:cNvSpPr txBox="1"/>
            <p:nvPr/>
          </p:nvSpPr>
          <p:spPr>
            <a:xfrm>
              <a:off x="6654977" y="5487183"/>
              <a:ext cx="1385429" cy="523220"/>
            </a:xfrm>
            <a:prstGeom prst="rect">
              <a:avLst/>
            </a:prstGeom>
            <a:noFill/>
          </p:spPr>
          <p:txBody>
            <a:bodyPr wrap="square" anchor="ctr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В Т. Ч.</a:t>
              </a:r>
              <a:endParaRPr lang="ru-RU" sz="1600" b="1" spc="-1" dirty="0">
                <a:solidFill>
                  <a:srgbClr val="404040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  <a:p>
              <a:pPr algn="ctr">
                <a:lnSpc>
                  <a:spcPct val="100000"/>
                </a:lnSpc>
              </a:pPr>
              <a:endParaRPr lang="ru-RU" sz="1200" b="0" strike="noStrike" spc="-1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65" name="Группа 64"/>
          <p:cNvGrpSpPr/>
          <p:nvPr/>
        </p:nvGrpSpPr>
        <p:grpSpPr>
          <a:xfrm>
            <a:off x="7492233" y="2793252"/>
            <a:ext cx="2520280" cy="2379724"/>
            <a:chOff x="7468692" y="4976458"/>
            <a:chExt cx="2520280" cy="2263795"/>
          </a:xfrm>
        </p:grpSpPr>
        <p:sp>
          <p:nvSpPr>
            <p:cNvPr id="35" name="Овал 2">
              <a:extLst>
                <a:ext uri="{FF2B5EF4-FFF2-40B4-BE49-F238E27FC236}">
                  <a16:creationId xmlns:a16="http://schemas.microsoft.com/office/drawing/2014/main" xmlns="" id="{4C66AD7A-39CE-488B-8947-3998BC234AD7}"/>
                </a:ext>
              </a:extLst>
            </p:cNvPr>
            <p:cNvSpPr/>
            <p:nvPr/>
          </p:nvSpPr>
          <p:spPr>
            <a:xfrm>
              <a:off x="7873832" y="4976458"/>
              <a:ext cx="1710000" cy="154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51">
              <a:extLst>
                <a:ext uri="{FF2B5EF4-FFF2-40B4-BE49-F238E27FC236}">
                  <a16:creationId xmlns:a16="http://schemas.microsoft.com/office/drawing/2014/main" xmlns="" id="{A3CE956D-13FB-4B7B-A3A7-32996D57BB52}"/>
                </a:ext>
              </a:extLst>
            </p:cNvPr>
            <p:cNvSpPr/>
            <p:nvPr/>
          </p:nvSpPr>
          <p:spPr>
            <a:xfrm>
              <a:off x="7985689" y="5110387"/>
              <a:ext cx="16416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400" b="1" dirty="0" smtClean="0">
                  <a:gradFill>
                    <a:gsLst>
                      <a:gs pos="0">
                        <a:srgbClr val="00B0F0"/>
                      </a:gs>
                      <a:gs pos="91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20,7</a:t>
              </a:r>
              <a:endParaRPr lang="ru-RU" sz="4400" b="1" dirty="0">
                <a:gradFill>
                  <a:gsLst>
                    <a:gs pos="0">
                      <a:srgbClr val="00B0F0"/>
                    </a:gs>
                    <a:gs pos="91000">
                      <a:srgbClr val="0070C0"/>
                    </a:gs>
                  </a:gsLst>
                  <a:lin ang="5400000" scaled="0"/>
                </a:gra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37" name="Прямоугольник 52">
              <a:extLst>
                <a:ext uri="{FF2B5EF4-FFF2-40B4-BE49-F238E27FC236}">
                  <a16:creationId xmlns:a16="http://schemas.microsoft.com/office/drawing/2014/main" xmlns="" id="{FF9A2D5F-0B6A-4FE9-9AE7-97A03CE792C5}"/>
                </a:ext>
              </a:extLst>
            </p:cNvPr>
            <p:cNvSpPr/>
            <p:nvPr/>
          </p:nvSpPr>
          <p:spPr>
            <a:xfrm>
              <a:off x="7739477" y="5831060"/>
              <a:ext cx="19787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МЛН </a:t>
              </a:r>
              <a:r>
                <a:rPr lang="ru-RU" sz="1800" b="1" dirty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РУБ.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xmlns="" id="{54EBD7C7-A5A5-4162-9A3D-B1355999B98E}"/>
                </a:ext>
              </a:extLst>
            </p:cNvPr>
            <p:cNvSpPr txBox="1"/>
            <p:nvPr/>
          </p:nvSpPr>
          <p:spPr>
            <a:xfrm>
              <a:off x="7468692" y="6508296"/>
              <a:ext cx="2520280" cy="73195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600" b="1" spc="-1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ПО </a:t>
              </a:r>
              <a:r>
                <a:rPr lang="ru-RU" sz="1600" b="1" spc="-1" dirty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РЕЗУЛЬТАТАМ </a:t>
              </a:r>
            </a:p>
            <a:p>
              <a:pPr algn="ctr">
                <a:lnSpc>
                  <a:spcPct val="100000"/>
                </a:lnSpc>
              </a:pP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КНП</a:t>
              </a:r>
              <a:endParaRPr lang="ru-RU" sz="1600" b="1" spc="-1" dirty="0">
                <a:solidFill>
                  <a:srgbClr val="404040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  <a:p>
              <a:pPr algn="ctr">
                <a:lnSpc>
                  <a:spcPct val="100000"/>
                </a:lnSpc>
              </a:pPr>
              <a:endParaRPr lang="ru-RU" sz="1200" b="0" strike="noStrike" spc="-1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7393317" y="4977822"/>
            <a:ext cx="3024336" cy="2316303"/>
            <a:chOff x="7362924" y="821063"/>
            <a:chExt cx="3024336" cy="2316303"/>
          </a:xfrm>
        </p:grpSpPr>
        <p:sp>
          <p:nvSpPr>
            <p:cNvPr id="40" name="Овал 2">
              <a:extLst>
                <a:ext uri="{FF2B5EF4-FFF2-40B4-BE49-F238E27FC236}">
                  <a16:creationId xmlns:a16="http://schemas.microsoft.com/office/drawing/2014/main" xmlns="" id="{4C66AD7A-39CE-488B-8947-3998BC234AD7}"/>
                </a:ext>
              </a:extLst>
            </p:cNvPr>
            <p:cNvSpPr/>
            <p:nvPr/>
          </p:nvSpPr>
          <p:spPr>
            <a:xfrm>
              <a:off x="7873832" y="821063"/>
              <a:ext cx="1710000" cy="15444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51">
              <a:extLst>
                <a:ext uri="{FF2B5EF4-FFF2-40B4-BE49-F238E27FC236}">
                  <a16:creationId xmlns:a16="http://schemas.microsoft.com/office/drawing/2014/main" xmlns="" id="{A3CE956D-13FB-4B7B-A3A7-32996D57BB52}"/>
                </a:ext>
              </a:extLst>
            </p:cNvPr>
            <p:cNvSpPr/>
            <p:nvPr/>
          </p:nvSpPr>
          <p:spPr>
            <a:xfrm>
              <a:off x="7985689" y="954992"/>
              <a:ext cx="1641600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4400" b="1" dirty="0" smtClean="0">
                  <a:gradFill>
                    <a:gsLst>
                      <a:gs pos="0">
                        <a:srgbClr val="00B0F0"/>
                      </a:gs>
                      <a:gs pos="91000">
                        <a:srgbClr val="0070C0"/>
                      </a:gs>
                    </a:gsLst>
                    <a:lin ang="5400000" scaled="0"/>
                  </a:gra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32,7</a:t>
              </a:r>
              <a:endParaRPr lang="ru-RU" sz="4400" b="1" dirty="0">
                <a:gradFill>
                  <a:gsLst>
                    <a:gs pos="0">
                      <a:srgbClr val="00B0F0"/>
                    </a:gs>
                    <a:gs pos="91000">
                      <a:srgbClr val="0070C0"/>
                    </a:gs>
                  </a:gsLst>
                  <a:lin ang="5400000" scaled="0"/>
                </a:gra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  <p:sp>
          <p:nvSpPr>
            <p:cNvPr id="42" name="Прямоугольник 52">
              <a:extLst>
                <a:ext uri="{FF2B5EF4-FFF2-40B4-BE49-F238E27FC236}">
                  <a16:creationId xmlns:a16="http://schemas.microsoft.com/office/drawing/2014/main" xmlns="" id="{FF9A2D5F-0B6A-4FE9-9AE7-97A03CE792C5}"/>
                </a:ext>
              </a:extLst>
            </p:cNvPr>
            <p:cNvSpPr/>
            <p:nvPr/>
          </p:nvSpPr>
          <p:spPr>
            <a:xfrm>
              <a:off x="7739477" y="1675665"/>
              <a:ext cx="19787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800" b="1" dirty="0" smtClean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МЛН </a:t>
              </a:r>
              <a:r>
                <a:rPr lang="ru-RU" sz="1800" b="1" dirty="0">
                  <a:solidFill>
                    <a:schemeClr val="tx1">
                      <a:lumMod val="75000"/>
                    </a:schemeClr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РУБ.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xmlns="" id="{54EBD7C7-A5A5-4162-9A3D-B1355999B98E}"/>
                </a:ext>
              </a:extLst>
            </p:cNvPr>
            <p:cNvSpPr txBox="1"/>
            <p:nvPr/>
          </p:nvSpPr>
          <p:spPr>
            <a:xfrm>
              <a:off x="7362924" y="2367925"/>
              <a:ext cx="3024336" cy="76944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ПО </a:t>
              </a:r>
              <a:r>
                <a:rPr lang="ru-RU" sz="1600" b="1" spc="-1" dirty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РЕЗУЛЬТАТАМ </a:t>
              </a:r>
            </a:p>
            <a:p>
              <a:pPr algn="ctr">
                <a:lnSpc>
                  <a:spcPct val="100000"/>
                </a:lnSpc>
              </a:pPr>
              <a:r>
                <a:rPr lang="ru-RU" sz="1600" b="1" spc="-1" dirty="0" smtClean="0">
                  <a:solidFill>
                    <a:srgbClr val="404040"/>
                  </a:solidFill>
                  <a:latin typeface="Roboto Condensed" panose="02000000000000000000" pitchFamily="2" charset="0"/>
                  <a:ea typeface="Roboto Condensed" panose="02000000000000000000" pitchFamily="2" charset="0"/>
                </a:rPr>
                <a:t>ВНП</a:t>
              </a:r>
              <a:endParaRPr lang="ru-RU" sz="1600" b="1" spc="-1" dirty="0">
                <a:solidFill>
                  <a:srgbClr val="404040"/>
                </a:solidFill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  <a:p>
              <a:pPr algn="ctr">
                <a:lnSpc>
                  <a:spcPct val="100000"/>
                </a:lnSpc>
              </a:pPr>
              <a:endParaRPr lang="ru-RU" sz="1200" b="0" strike="noStrike" spc="-1" dirty="0">
                <a:latin typeface="Roboto Condensed" panose="02000000000000000000" pitchFamily="2" charset="0"/>
                <a:ea typeface="Roboto Condensed" panose="02000000000000000000" pitchFamily="2" charset="0"/>
              </a:endParaRPr>
            </a:p>
          </p:txBody>
        </p:sp>
      </p:grpSp>
      <p:cxnSp>
        <p:nvCxnSpPr>
          <p:cNvPr id="47" name="Прямая соединительная линия 46"/>
          <p:cNvCxnSpPr/>
          <p:nvPr/>
        </p:nvCxnSpPr>
        <p:spPr>
          <a:xfrm flipV="1">
            <a:off x="6858868" y="3608584"/>
            <a:ext cx="504056" cy="68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7326567" y="1448924"/>
            <a:ext cx="15232" cy="446400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7326216" y="1435955"/>
            <a:ext cx="5760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 flipV="1">
            <a:off x="7362924" y="3609264"/>
            <a:ext cx="540000" cy="1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7326924" y="5931072"/>
            <a:ext cx="576000" cy="0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Chart 58">
            <a:extLst>
              <a:ext uri="{FF2B5EF4-FFF2-40B4-BE49-F238E27FC236}">
                <a16:creationId xmlns:a16="http://schemas.microsoft.com/office/drawing/2014/main" xmlns="" id="{386BA563-4988-4396-BFDD-D1C70D1A9B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4912564"/>
              </p:ext>
            </p:extLst>
          </p:nvPr>
        </p:nvGraphicFramePr>
        <p:xfrm>
          <a:off x="2387852" y="605363"/>
          <a:ext cx="2621709" cy="246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793072" y="1290513"/>
            <a:ext cx="905635" cy="39823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0" i="0" u="none" strike="noStrike" kern="1200" baseline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+mn-cs"/>
              </a:defRPr>
            </a:pPr>
            <a:r>
              <a:rPr lang="ru-RU" sz="1800" dirty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</a:rPr>
              <a:t>5 </a:t>
            </a:r>
            <a:r>
              <a:rPr lang="ru-RU" sz="1800" dirty="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</a:rPr>
              <a:t>436</a:t>
            </a:r>
            <a:endParaRPr lang="ru-RU" sz="1800" dirty="0">
              <a:solidFill>
                <a:prstClr val="black"/>
              </a:solidFill>
              <a:latin typeface="Roboto Condensed" panose="020B0604020202020204" charset="0"/>
              <a:ea typeface="Roboto Condensed" panose="020B0604020202020204" charset="0"/>
            </a:endParaRPr>
          </a:p>
        </p:txBody>
      </p:sp>
      <p:sp>
        <p:nvSpPr>
          <p:cNvPr id="50" name="Freeform: Shape 66">
            <a:extLst>
              <a:ext uri="{FF2B5EF4-FFF2-40B4-BE49-F238E27FC236}">
                <a16:creationId xmlns:a16="http://schemas.microsoft.com/office/drawing/2014/main" xmlns="" id="{71A69873-9352-4928-B04C-FB9177743111}"/>
              </a:ext>
            </a:extLst>
          </p:cNvPr>
          <p:cNvSpPr/>
          <p:nvPr/>
        </p:nvSpPr>
        <p:spPr>
          <a:xfrm flipH="1">
            <a:off x="4136663" y="2484486"/>
            <a:ext cx="1105061" cy="1124098"/>
          </a:xfrm>
          <a:custGeom>
            <a:avLst/>
            <a:gdLst>
              <a:gd name="connsiteX0" fmla="*/ 0 w 1409700"/>
              <a:gd name="connsiteY0" fmla="*/ 942975 h 942975"/>
              <a:gd name="connsiteX1" fmla="*/ 904875 w 1409700"/>
              <a:gd name="connsiteY1" fmla="*/ 942975 h 942975"/>
              <a:gd name="connsiteX2" fmla="*/ 1409700 w 1409700"/>
              <a:gd name="connsiteY2" fmla="*/ 0 h 94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09700" h="942975">
                <a:moveTo>
                  <a:pt x="0" y="942975"/>
                </a:moveTo>
                <a:lnTo>
                  <a:pt x="904875" y="942975"/>
                </a:lnTo>
                <a:lnTo>
                  <a:pt x="1409700" y="0"/>
                </a:lnTo>
              </a:path>
            </a:pathLst>
          </a:custGeom>
          <a:ln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395258" y="2743113"/>
            <a:ext cx="846467" cy="2670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 sz="2000" b="0" i="0" u="none" strike="noStrike" kern="1200" baseline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  <a:cs typeface="+mn-cs"/>
              </a:defRPr>
            </a:pPr>
            <a:r>
              <a:rPr lang="ru-RU" sz="2000" dirty="0" smtClean="0">
                <a:solidFill>
                  <a:prstClr val="black"/>
                </a:solidFill>
                <a:latin typeface="Roboto Condensed" panose="020B0604020202020204" charset="0"/>
                <a:ea typeface="Roboto Condensed" panose="020B0604020202020204" charset="0"/>
              </a:rPr>
              <a:t>1,5%</a:t>
            </a:r>
            <a:endParaRPr lang="ru-RU" sz="2000" dirty="0">
              <a:solidFill>
                <a:prstClr val="black"/>
              </a:solidFill>
              <a:latin typeface="Roboto Condensed" panose="020B0604020202020204" charset="0"/>
              <a:ea typeface="Roboto Condensed" panose="020B060402020202020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861868" y="1519109"/>
            <a:ext cx="554780" cy="1121847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10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1386260" y="4572719"/>
            <a:ext cx="8382768" cy="1260475"/>
          </a:xfrm>
        </p:spPr>
        <p:txBody>
          <a:bodyPr/>
          <a:lstStyle/>
          <a:p>
            <a:pPr defTabSz="468505">
              <a:defRPr/>
            </a:pPr>
            <a:r>
              <a:rPr lang="ru-RU" sz="5000" dirty="0">
                <a:latin typeface="Roboto Condensed" panose="020B0604020202020204" charset="0"/>
                <a:ea typeface="Roboto Condensed" panose="020B0604020202020204" charset="0"/>
              </a:rPr>
              <a:t>Благодарю за внимание !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0" y="-1141"/>
            <a:ext cx="1438275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Graphic 9">
            <a:extLst>
              <a:ext uri="{FF2B5EF4-FFF2-40B4-BE49-F238E27FC236}">
                <a16:creationId xmlns:a16="http://schemas.microsoft.com/office/drawing/2014/main" xmlns="" id="{6254468F-7CF8-4AA9-8319-DAEA0A99F2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466380" y="2196455"/>
            <a:ext cx="6103358" cy="1944216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22055</TotalTime>
  <Words>166</Words>
  <Application>Microsoft Office PowerPoint</Application>
  <PresentationFormat>Произвольный</PresentationFormat>
  <Paragraphs>57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Present_FNS2012_A4</vt:lpstr>
      <vt:lpstr>Презентация PowerPoint</vt:lpstr>
      <vt:lpstr>Количество налогоплательщиков  в разрезе специальных налоговых режимов</vt:lpstr>
      <vt:lpstr>Сумма поступивших налогов по специальным налоговым режимам, в т. ч. по результатам налогового администрирования</vt:lpstr>
      <vt:lpstr>Благодарю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Василенко Олеся Александровна</cp:lastModifiedBy>
  <cp:revision>283</cp:revision>
  <cp:lastPrinted>2019-08-30T07:11:22Z</cp:lastPrinted>
  <dcterms:created xsi:type="dcterms:W3CDTF">2013-02-14T04:24:52Z</dcterms:created>
  <dcterms:modified xsi:type="dcterms:W3CDTF">2021-12-06T13:15:00Z</dcterms:modified>
</cp:coreProperties>
</file>